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xfrm>
            <a:off x="415600" y="593366"/>
            <a:ext cx="11360801" cy="7636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half" idx="1"/>
          </p:nvPr>
        </p:nvSpPr>
        <p:spPr>
          <a:xfrm>
            <a:off x="415600" y="1536633"/>
            <a:ext cx="5333201" cy="4555200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spcBef>
                <a:spcPts val="0"/>
              </a:spcBef>
              <a:defRPr sz="1800"/>
            </a:lvl1pPr>
            <a:lvl2pPr marL="714375" indent="-257175">
              <a:spcBef>
                <a:spcPts val="0"/>
              </a:spcBef>
              <a:defRPr sz="1800"/>
            </a:lvl2pPr>
            <a:lvl3pPr marL="1171575" indent="-257175">
              <a:spcBef>
                <a:spcPts val="0"/>
              </a:spcBef>
              <a:defRPr sz="1800"/>
            </a:lvl3pPr>
            <a:lvl4pPr marL="1628775" indent="-257175">
              <a:spcBef>
                <a:spcPts val="0"/>
              </a:spcBef>
              <a:defRPr sz="1800"/>
            </a:lvl4pPr>
            <a:lvl5pPr marL="2085975" indent="-257175">
              <a:spcBef>
                <a:spcPts val="0"/>
              </a:spcBef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23"/>
          <p:cNvSpPr txBox="1"/>
          <p:nvPr>
            <p:ph type="body" sz="half" idx="13"/>
          </p:nvPr>
        </p:nvSpPr>
        <p:spPr>
          <a:xfrm>
            <a:off x="6443200" y="1536632"/>
            <a:ext cx="5333201" cy="4555202"/>
          </a:xfrm>
          <a:prstGeom prst="rect">
            <a:avLst/>
          </a:prstGeom>
        </p:spPr>
        <p:txBody>
          <a:bodyPr lIns="91424" tIns="91424" rIns="91424" bIns="91424"/>
          <a:lstStyle/>
          <a:p>
            <a:pPr>
              <a:spcBef>
                <a:spcPts val="0"/>
              </a:spcBef>
              <a:defRPr sz="1800"/>
            </a:pP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/>
          <p:nvPr>
            <p:ph type="title"/>
          </p:nvPr>
        </p:nvSpPr>
        <p:spPr>
          <a:xfrm>
            <a:off x="415600" y="593366"/>
            <a:ext cx="11360801" cy="7636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xfrm>
            <a:off x="415600" y="1536633"/>
            <a:ext cx="11360801" cy="4555200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Text"/>
          <p:cNvSpPr txBox="1"/>
          <p:nvPr>
            <p:ph type="title"/>
          </p:nvPr>
        </p:nvSpPr>
        <p:spPr>
          <a:xfrm>
            <a:off x="415600" y="2867799"/>
            <a:ext cx="11360801" cy="11224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/>
          <p:nvPr>
            <p:ph type="title"/>
          </p:nvPr>
        </p:nvSpPr>
        <p:spPr>
          <a:xfrm>
            <a:off x="415600" y="740799"/>
            <a:ext cx="3744001" cy="1007602"/>
          </a:xfrm>
          <a:prstGeom prst="rect">
            <a:avLst/>
          </a:prstGeom>
        </p:spPr>
        <p:txBody>
          <a:bodyPr lIns="91424" tIns="91424" rIns="91424" bIns="91424"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415600" y="1852800"/>
            <a:ext cx="3744001" cy="42392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spcBef>
                <a:spcPts val="0"/>
              </a:spcBef>
              <a:defRPr sz="1600"/>
            </a:lvl1pPr>
            <a:lvl2pPr marL="685800" indent="-228600">
              <a:spcBef>
                <a:spcPts val="0"/>
              </a:spcBef>
              <a:defRPr sz="1600"/>
            </a:lvl2pPr>
            <a:lvl3pPr marL="1143000" indent="-228600">
              <a:spcBef>
                <a:spcPts val="0"/>
              </a:spcBef>
              <a:defRPr sz="1600"/>
            </a:lvl3pPr>
            <a:lvl4pPr marL="1600200" indent="-228600">
              <a:spcBef>
                <a:spcPts val="0"/>
              </a:spcBef>
              <a:defRPr sz="1600"/>
            </a:lvl4pPr>
            <a:lvl5pPr marL="2057400" indent="-228600">
              <a:spcBef>
                <a:spcPts val="0"/>
              </a:spcBef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11672817" y="6299695"/>
            <a:ext cx="355393" cy="360651"/>
          </a:xfrm>
          <a:prstGeom prst="rect">
            <a:avLst/>
          </a:prstGeom>
        </p:spPr>
        <p:txBody>
          <a:bodyPr lIns="91424" tIns="91424" rIns="91424" bIns="91424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Relationship Id="rId3" Type="http://schemas.openxmlformats.org/officeDocument/2006/relationships/image" Target="../media/image6.png"/><Relationship Id="rId4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54"/>
          <p:cNvSpPr txBox="1"/>
          <p:nvPr>
            <p:ph type="ctrTitle"/>
          </p:nvPr>
        </p:nvSpPr>
        <p:spPr>
          <a:xfrm>
            <a:off x="415610" y="992767"/>
            <a:ext cx="11360802" cy="2736801"/>
          </a:xfrm>
          <a:prstGeom prst="rect">
            <a:avLst/>
          </a:prstGeom>
        </p:spPr>
        <p:txBody>
          <a:bodyPr lIns="121899" tIns="121899" rIns="121899" bIns="121899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CatCat-Tickets-Chatbots</a:t>
            </a:r>
          </a:p>
        </p:txBody>
      </p:sp>
      <p:sp>
        <p:nvSpPr>
          <p:cNvPr id="149" name="Shape 55"/>
          <p:cNvSpPr txBox="1"/>
          <p:nvPr>
            <p:ph type="subTitle" sz="quarter" idx="1"/>
          </p:nvPr>
        </p:nvSpPr>
        <p:spPr>
          <a:xfrm>
            <a:off x="415599" y="3778832"/>
            <a:ext cx="11360802" cy="1056801"/>
          </a:xfrm>
          <a:prstGeom prst="rect">
            <a:avLst/>
          </a:prstGeom>
        </p:spPr>
        <p:txBody>
          <a:bodyPr lIns="121899" tIns="121899" rIns="121899" bIns="121899"/>
          <a:lstStyle>
            <a:lvl1pPr>
              <a:spcBef>
                <a:spcPts val="0"/>
              </a:spcBef>
              <a:defRPr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by octofox</a:t>
            </a:r>
          </a:p>
        </p:txBody>
      </p:sp>
      <p:pic>
        <p:nvPicPr>
          <p:cNvPr id="150" name="octofox-logo-512.png" descr="octofox-logo-5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1182" y="4636231"/>
            <a:ext cx="1149636" cy="1149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kat-640.png" descr="kat-6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5486400" y="1188851"/>
            <a:ext cx="1219200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catcat-timeline.png" descr="catcat-timel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hy Chatbo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413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Chatbots</a:t>
            </a:r>
          </a:p>
        </p:txBody>
      </p:sp>
      <p:sp>
        <p:nvSpPr>
          <p:cNvPr id="184" name="Frictionless onboard experiences : No app download requir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Frictionless onboard experiences : No app download required</a:t>
            </a:r>
          </a:p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Familiar Conversation UI : No tutorials required</a:t>
            </a:r>
          </a:p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Bi-direction connections between producer and consumer</a:t>
            </a:r>
          </a:p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Can notify and instantly gathering feedback </a:t>
            </a:r>
          </a:p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Can use web view for complex tasks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y Blockch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413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Blockchain</a:t>
            </a:r>
          </a:p>
        </p:txBody>
      </p:sp>
      <p:sp>
        <p:nvSpPr>
          <p:cNvPr id="187" name="Transparency digital assets values sto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Transparency digital assets values store</a:t>
            </a:r>
          </a:p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Securely and trustable distributed ledger</a:t>
            </a:r>
          </a:p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Exchangeable assets between user and also with other chains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Why Stell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413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Stellar</a:t>
            </a:r>
          </a:p>
        </p:txBody>
      </p:sp>
      <p:sp>
        <p:nvSpPr>
          <p:cNvPr id="190" name="Cheap  : 0.00001 XLM = $0.000002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Cheap  : 0.00001 XLM = $0.0000025</a:t>
            </a:r>
          </a:p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Fast     : ~5 sec</a:t>
            </a:r>
          </a:p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Secure : FBFT, Quorums slice</a:t>
            </a:r>
          </a:p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Solid    : Use by IBM</a:t>
            </a:r>
          </a:p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Open   : Open Source</a:t>
            </a:r>
          </a:p>
          <a:p>
            <a:pPr>
              <a:defRPr baseline="28571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Easy    : Rest-API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64"/>
          <p:cNvSpPr txBox="1"/>
          <p:nvPr>
            <p:ph type="title" idx="4294967295"/>
          </p:nvPr>
        </p:nvSpPr>
        <p:spPr>
          <a:xfrm>
            <a:off x="415601" y="293466"/>
            <a:ext cx="11360799" cy="1349601"/>
          </a:xfrm>
          <a:prstGeom prst="rect">
            <a:avLst/>
          </a:prstGeom>
        </p:spPr>
        <p:txBody>
          <a:bodyPr lIns="121899" tIns="121899" rIns="121899" bIns="121899" anchor="t"/>
          <a:lstStyle/>
          <a:p>
            <a:pPr algn="ctr">
              <a:spcBef>
                <a:spcPts val="500"/>
              </a:spcBef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The Team</a:t>
            </a:r>
          </a:p>
          <a:p>
            <a:pPr algn="ctr">
              <a:spcBef>
                <a:spcPts val="500"/>
              </a:spcBef>
              <a:defRPr sz="2100">
                <a:latin typeface="Tahoma"/>
                <a:ea typeface="Tahoma"/>
                <a:cs typeface="Tahoma"/>
                <a:sym typeface="Tahoma"/>
              </a:defRPr>
            </a:pPr>
            <a:r>
              <a:t>We already start fixing problems we identified, and there’s no turning back :)</a:t>
            </a:r>
          </a:p>
        </p:txBody>
      </p:sp>
      <p:sp>
        <p:nvSpPr>
          <p:cNvPr id="193" name="Shape 168"/>
          <p:cNvSpPr txBox="1"/>
          <p:nvPr/>
        </p:nvSpPr>
        <p:spPr>
          <a:xfrm>
            <a:off x="308966" y="4063724"/>
            <a:ext cx="2696400" cy="7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normAutofit fontScale="100000" lnSpcReduction="0"/>
          </a:bodyPr>
          <a:lstStyle/>
          <a:p>
            <a:pPr algn="ctr" defTabSz="704087">
              <a:lnSpc>
                <a:spcPct val="90000"/>
              </a:lnSpc>
              <a:defRPr sz="1848">
                <a:latin typeface="Tahoma"/>
                <a:ea typeface="Tahoma"/>
                <a:cs typeface="Tahoma"/>
                <a:sym typeface="Tahoma"/>
              </a:defRPr>
            </a:pPr>
            <a:r>
              <a:t>Todsaporn</a:t>
            </a:r>
          </a:p>
          <a:p>
            <a:pPr algn="ctr" defTabSz="704087">
              <a:lnSpc>
                <a:spcPct val="90000"/>
              </a:lnSpc>
              <a:defRPr sz="1848">
                <a:latin typeface="Tahoma"/>
                <a:ea typeface="Tahoma"/>
                <a:cs typeface="Tahoma"/>
                <a:sym typeface="Tahoma"/>
              </a:defRPr>
            </a:pPr>
            <a:r>
              <a:t>Banjerdkit</a:t>
            </a:r>
          </a:p>
        </p:txBody>
      </p:sp>
      <p:sp>
        <p:nvSpPr>
          <p:cNvPr id="194" name="Shape 169"/>
          <p:cNvSpPr txBox="1"/>
          <p:nvPr>
            <p:ph type="body" sz="quarter" idx="4294967295"/>
          </p:nvPr>
        </p:nvSpPr>
        <p:spPr>
          <a:xfrm>
            <a:off x="308966" y="4890215"/>
            <a:ext cx="2696400" cy="1538401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>
              <a:spcBef>
                <a:spcPts val="0"/>
              </a:spcBef>
              <a:buSzTx/>
              <a:buNone/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Designer</a:t>
            </a:r>
          </a:p>
          <a:p>
            <a:pPr algn="ctr">
              <a:spcBef>
                <a:spcPts val="0"/>
              </a:spcBef>
              <a:buSzTx/>
              <a:buNone/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 algn="ctr">
              <a:spcBef>
                <a:spcPts val="0"/>
              </a:spcBef>
              <a:buSzTx/>
              <a:buNone/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Simply designs is my key</a:t>
            </a:r>
          </a:p>
        </p:txBody>
      </p:sp>
      <p:sp>
        <p:nvSpPr>
          <p:cNvPr id="195" name="Shape 170"/>
          <p:cNvSpPr txBox="1"/>
          <p:nvPr/>
        </p:nvSpPr>
        <p:spPr>
          <a:xfrm>
            <a:off x="3266223" y="4063724"/>
            <a:ext cx="2696400" cy="7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normAutofit fontScale="100000" lnSpcReduction="0"/>
          </a:bodyPr>
          <a:lstStyle>
            <a:lvl1pPr algn="ctr" defTabSz="704087">
              <a:lnSpc>
                <a:spcPct val="90000"/>
              </a:lnSpc>
              <a:defRPr sz="1848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Nipon Chinathimatmongkhon</a:t>
            </a:r>
          </a:p>
        </p:txBody>
      </p:sp>
      <p:sp>
        <p:nvSpPr>
          <p:cNvPr id="196" name="Shape 171"/>
          <p:cNvSpPr txBox="1"/>
          <p:nvPr/>
        </p:nvSpPr>
        <p:spPr>
          <a:xfrm>
            <a:off x="6223505" y="4063724"/>
            <a:ext cx="2696399" cy="7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normAutofit fontScale="100000" lnSpcReduction="0"/>
          </a:bodyPr>
          <a:lstStyle>
            <a:lvl1pPr algn="ctr" defTabSz="704087">
              <a:lnSpc>
                <a:spcPct val="90000"/>
              </a:lnSpc>
              <a:defRPr sz="1848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Manusaporn Treerungroj</a:t>
            </a:r>
          </a:p>
        </p:txBody>
      </p:sp>
      <p:sp>
        <p:nvSpPr>
          <p:cNvPr id="197" name="Shape 172"/>
          <p:cNvSpPr txBox="1"/>
          <p:nvPr/>
        </p:nvSpPr>
        <p:spPr>
          <a:xfrm>
            <a:off x="3266223" y="4890215"/>
            <a:ext cx="2696400" cy="15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228600" indent="-228600" algn="ctr">
              <a:lnSpc>
                <a:spcPct val="90000"/>
              </a:lnSpc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Developer</a:t>
            </a:r>
          </a:p>
          <a:p>
            <a:pPr marL="228600" indent="-228600" algn="ctr">
              <a:lnSpc>
                <a:spcPct val="90000"/>
              </a:lnSpc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228600" indent="-228600" algn="ctr">
              <a:lnSpc>
                <a:spcPct val="90000"/>
              </a:lnSpc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I only build solid platforms</a:t>
            </a:r>
          </a:p>
        </p:txBody>
      </p:sp>
      <p:sp>
        <p:nvSpPr>
          <p:cNvPr id="198" name="Shape 173"/>
          <p:cNvSpPr txBox="1"/>
          <p:nvPr/>
        </p:nvSpPr>
        <p:spPr>
          <a:xfrm>
            <a:off x="6223505" y="4890215"/>
            <a:ext cx="2696399" cy="15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228600" indent="-228600" algn="ctr">
              <a:lnSpc>
                <a:spcPct val="90000"/>
              </a:lnSpc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Data Engineer</a:t>
            </a:r>
          </a:p>
          <a:p>
            <a:pPr marL="228600" indent="-228600" algn="ctr">
              <a:lnSpc>
                <a:spcPct val="90000"/>
              </a:lnSpc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228600" indent="-228600" algn="ctr">
              <a:lnSpc>
                <a:spcPct val="90000"/>
              </a:lnSpc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Data is my treasures :)</a:t>
            </a:r>
          </a:p>
        </p:txBody>
      </p:sp>
      <p:sp>
        <p:nvSpPr>
          <p:cNvPr id="199" name="Shape 175"/>
          <p:cNvSpPr txBox="1"/>
          <p:nvPr/>
        </p:nvSpPr>
        <p:spPr>
          <a:xfrm>
            <a:off x="9180786" y="4063724"/>
            <a:ext cx="2696400" cy="7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b">
            <a:normAutofit fontScale="100000" lnSpcReduction="0"/>
          </a:bodyPr>
          <a:lstStyle/>
          <a:p>
            <a:pPr algn="ctr" defTabSz="704087">
              <a:lnSpc>
                <a:spcPct val="90000"/>
              </a:lnSpc>
              <a:defRPr sz="1848">
                <a:latin typeface="Tahoma"/>
                <a:ea typeface="Tahoma"/>
                <a:cs typeface="Tahoma"/>
                <a:sym typeface="Tahoma"/>
              </a:defRPr>
            </a:pPr>
            <a:r>
              <a:t>Niwat</a:t>
            </a:r>
          </a:p>
          <a:p>
            <a:pPr algn="ctr" defTabSz="704087">
              <a:lnSpc>
                <a:spcPct val="90000"/>
              </a:lnSpc>
              <a:defRPr sz="1848">
                <a:latin typeface="Tahoma"/>
                <a:ea typeface="Tahoma"/>
                <a:cs typeface="Tahoma"/>
                <a:sym typeface="Tahoma"/>
              </a:defRPr>
            </a:pPr>
            <a:r>
              <a:t>Chatawittayakul </a:t>
            </a:r>
          </a:p>
        </p:txBody>
      </p:sp>
      <p:sp>
        <p:nvSpPr>
          <p:cNvPr id="200" name="Shape 176"/>
          <p:cNvSpPr txBox="1"/>
          <p:nvPr/>
        </p:nvSpPr>
        <p:spPr>
          <a:xfrm>
            <a:off x="9180786" y="4890215"/>
            <a:ext cx="2696400" cy="15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228600" indent="-228600" algn="ctr">
              <a:lnSpc>
                <a:spcPct val="90000"/>
              </a:lnSpc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Marketer</a:t>
            </a:r>
          </a:p>
          <a:p>
            <a:pPr marL="228600" indent="-228600" algn="ctr">
              <a:lnSpc>
                <a:spcPct val="90000"/>
              </a:lnSpc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228600" indent="-228600" algn="ctr">
              <a:lnSpc>
                <a:spcPct val="90000"/>
              </a:lnSpc>
              <a:defRPr sz="1600">
                <a:solidFill>
                  <a:srgbClr val="44546A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Let’s do the biz!</a:t>
            </a:r>
          </a:p>
        </p:txBody>
      </p:sp>
      <p:sp>
        <p:nvSpPr>
          <p:cNvPr id="201" name="Oval 1"/>
          <p:cNvSpPr/>
          <p:nvPr/>
        </p:nvSpPr>
        <p:spPr>
          <a:xfrm>
            <a:off x="3723466" y="2147666"/>
            <a:ext cx="1781910" cy="178191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2" name="Oval 16"/>
          <p:cNvSpPr/>
          <p:nvPr/>
        </p:nvSpPr>
        <p:spPr>
          <a:xfrm>
            <a:off x="766210" y="2147668"/>
            <a:ext cx="1781910" cy="178191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3" name="Oval 17"/>
          <p:cNvSpPr/>
          <p:nvPr/>
        </p:nvSpPr>
        <p:spPr>
          <a:xfrm>
            <a:off x="6680748" y="2140490"/>
            <a:ext cx="1781909" cy="1781909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4" name="Oval 18"/>
          <p:cNvSpPr/>
          <p:nvPr/>
        </p:nvSpPr>
        <p:spPr>
          <a:xfrm>
            <a:off x="9638030" y="2140490"/>
            <a:ext cx="1781909" cy="1781909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961" y="2132379"/>
            <a:ext cx="1812483" cy="1812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7142" y="2132379"/>
            <a:ext cx="1812483" cy="1812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4401" y="2132370"/>
            <a:ext cx="1812502" cy="1812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13784" y="2132379"/>
            <a:ext cx="1812483" cy="1812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181"/>
          <p:cNvSpPr txBox="1"/>
          <p:nvPr>
            <p:ph type="title"/>
          </p:nvPr>
        </p:nvSpPr>
        <p:spPr>
          <a:xfrm>
            <a:off x="415599" y="740799"/>
            <a:ext cx="3744002" cy="1007602"/>
          </a:xfrm>
          <a:prstGeom prst="rect">
            <a:avLst/>
          </a:prstGeom>
        </p:spPr>
        <p:txBody>
          <a:bodyPr lIns="121899" tIns="121899" rIns="121899" bIns="121899"/>
          <a:lstStyle>
            <a:lvl1pPr>
              <a:defRPr sz="3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Revenue model</a:t>
            </a:r>
          </a:p>
        </p:txBody>
      </p:sp>
      <p:sp>
        <p:nvSpPr>
          <p:cNvPr id="211" name="Shape 182"/>
          <p:cNvSpPr txBox="1"/>
          <p:nvPr>
            <p:ph type="body" sz="quarter" idx="1"/>
          </p:nvPr>
        </p:nvSpPr>
        <p:spPr>
          <a:xfrm>
            <a:off x="415599" y="1852800"/>
            <a:ext cx="3744002" cy="4239201"/>
          </a:xfrm>
          <a:prstGeom prst="rect">
            <a:avLst/>
          </a:prstGeom>
        </p:spPr>
        <p:txBody>
          <a:bodyPr lIns="121899" tIns="121899" rIns="121899" bIns="121899"/>
          <a:lstStyle/>
          <a:p>
            <a:pPr>
              <a:buSzTx/>
              <a:buNone/>
              <a:defRPr baseline="38095" sz="2100">
                <a:latin typeface="Tahoma"/>
                <a:ea typeface="Tahoma"/>
                <a:cs typeface="Tahoma"/>
                <a:sym typeface="Tahoma"/>
              </a:defRPr>
            </a:pPr>
            <a:r>
              <a:t>- From payments fees</a:t>
            </a:r>
          </a:p>
          <a:p>
            <a:pPr>
              <a:buSzTx/>
              <a:buNone/>
              <a:defRPr baseline="38095" sz="2100">
                <a:latin typeface="Tahoma"/>
                <a:ea typeface="Tahoma"/>
                <a:cs typeface="Tahoma"/>
                <a:sym typeface="Tahoma"/>
              </a:defRPr>
            </a:pPr>
            <a:r>
              <a:t>- From tickets fees</a:t>
            </a:r>
          </a:p>
          <a:p>
            <a:pPr>
              <a:buSzTx/>
              <a:buNone/>
              <a:defRPr baseline="38095" sz="2100">
                <a:latin typeface="Tahoma"/>
                <a:ea typeface="Tahoma"/>
                <a:cs typeface="Tahoma"/>
                <a:sym typeface="Tahoma"/>
              </a:defRPr>
            </a:pPr>
            <a:r>
              <a:t>- From tickets swap fees</a:t>
            </a:r>
          </a:p>
          <a:p>
            <a:pPr>
              <a:buSzTx/>
              <a:buNone/>
              <a:defRPr baseline="38095" sz="2100">
                <a:latin typeface="Tahoma"/>
                <a:ea typeface="Tahoma"/>
                <a:cs typeface="Tahoma"/>
                <a:sym typeface="Tahoma"/>
              </a:defRPr>
            </a:pPr>
            <a:r>
              <a:t>- From Data Silo</a:t>
            </a:r>
          </a:p>
          <a:p>
            <a:pPr>
              <a:buSzTx/>
              <a:buNone/>
              <a:defRPr baseline="38095" sz="2100">
                <a:latin typeface="Tahoma"/>
                <a:ea typeface="Tahoma"/>
                <a:cs typeface="Tahoma"/>
                <a:sym typeface="Tahoma"/>
              </a:defRPr>
            </a:pPr>
            <a:r>
              <a:t>- From Tokenize as a Services</a:t>
            </a:r>
          </a:p>
          <a:p>
            <a:pPr>
              <a:buSzTx/>
              <a:buNone/>
              <a:defRPr baseline="38095" sz="2100">
                <a:latin typeface="Tahoma"/>
                <a:ea typeface="Tahoma"/>
                <a:cs typeface="Tahoma"/>
                <a:sym typeface="Tahoma"/>
              </a:defRPr>
            </a:pPr>
            <a:r>
              <a:t>- From KYC as a Services</a:t>
            </a:r>
          </a:p>
          <a:p>
            <a:pPr>
              <a:buSzTx/>
              <a:buNone/>
              <a:defRPr baseline="38095" sz="2100">
                <a:latin typeface="Tahoma"/>
                <a:ea typeface="Tahoma"/>
                <a:cs typeface="Tahoma"/>
                <a:sym typeface="Tahoma"/>
              </a:defRPr>
            </a:pPr>
            <a:r>
              <a:t>- From subscriptions</a:t>
            </a:r>
          </a:p>
          <a:p>
            <a:pPr>
              <a:buSzTx/>
              <a:buNone/>
              <a:defRPr baseline="38095" sz="2100">
                <a:latin typeface="Tahoma"/>
                <a:ea typeface="Tahoma"/>
                <a:cs typeface="Tahoma"/>
                <a:sym typeface="Tahoma"/>
              </a:defRPr>
            </a:pPr>
            <a:r>
              <a:t>- From LINK Token value</a:t>
            </a:r>
          </a:p>
          <a:p>
            <a:pPr>
              <a:buSzTx/>
              <a:buNone/>
              <a:defRPr baseline="38095" sz="2100">
                <a:latin typeface="Tahoma"/>
                <a:ea typeface="Tahoma"/>
                <a:cs typeface="Tahoma"/>
                <a:sym typeface="Tahoma"/>
              </a:defRPr>
            </a:pPr>
            <a:r>
              <a:t>- From Blockchain course</a:t>
            </a:r>
          </a:p>
        </p:txBody>
      </p:sp>
      <p:pic>
        <p:nvPicPr>
          <p:cNvPr id="212" name="4kb-structure.png" descr="4kb-stru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7458" y="921247"/>
            <a:ext cx="5874928" cy="5277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25"/>
            <a:ext cx="12192000" cy="685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0" y="0"/>
            <a:ext cx="1218164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60"/>
          <p:cNvSpPr txBox="1"/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768095">
              <a:defRPr sz="36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Company Overview</a:t>
            </a:r>
          </a:p>
        </p:txBody>
      </p:sp>
      <p:sp>
        <p:nvSpPr>
          <p:cNvPr id="154" name="Shape 61"/>
          <p:cNvSpPr txBox="1"/>
          <p:nvPr>
            <p:ph type="body" idx="1"/>
          </p:nvPr>
        </p:nvSpPr>
        <p:spPr>
          <a:xfrm>
            <a:off x="415599" y="1536632"/>
            <a:ext cx="11360802" cy="4555202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We are Blockchain Developer company. </a:t>
            </a:r>
            <a:br/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We currently use Stellar </a:t>
            </a:r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for public Blockchain. </a:t>
            </a:r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Hyperledger Fabric </a:t>
            </a:r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for permission Blockchain.</a:t>
            </a:r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Chatbots as User Interface.</a:t>
            </a:r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ML for classification and segmentations.</a:t>
            </a:r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We also looking forward to use LINK token.</a:t>
            </a:r>
          </a:p>
          <a:p>
            <a:pPr marL="221742" indent="-221742" defTabSz="886968">
              <a:buSzTx/>
              <a:buNone/>
              <a:defRPr sz="2134">
                <a:solidFill>
                  <a:srgbClr val="919191"/>
                </a:solidFill>
                <a:latin typeface="Tahoma"/>
                <a:ea typeface="Tahoma"/>
                <a:cs typeface="Tahoma"/>
                <a:sym typeface="Tahoma"/>
              </a:defRPr>
            </a:pPr>
          </a:p>
        </p:txBody>
      </p:sp>
      <p:pic>
        <p:nvPicPr>
          <p:cNvPr id="155" name="4kb-structure.png" descr="4kb-stru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6558" y="921247"/>
            <a:ext cx="5874928" cy="5277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66"/>
          <p:cNvSpPr txBox="1"/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768095">
              <a:defRPr sz="36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Business Objective</a:t>
            </a:r>
          </a:p>
        </p:txBody>
      </p:sp>
      <p:sp>
        <p:nvSpPr>
          <p:cNvPr id="158" name="Shape 67"/>
          <p:cNvSpPr txBox="1"/>
          <p:nvPr>
            <p:ph type="body" idx="1"/>
          </p:nvPr>
        </p:nvSpPr>
        <p:spPr>
          <a:xfrm>
            <a:off x="415599" y="1536632"/>
            <a:ext cx="11360802" cy="4555202"/>
          </a:xfrm>
          <a:prstGeom prst="rect">
            <a:avLst/>
          </a:prstGeom>
        </p:spPr>
        <p:txBody>
          <a:bodyPr lIns="121899" tIns="121899" rIns="121899" bIns="121899"/>
          <a:lstStyle/>
          <a:p>
            <a:pPr>
              <a:buSzTx/>
              <a:buNone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For short term, </a:t>
            </a:r>
          </a:p>
          <a:p>
            <a:pPr>
              <a:buSzTx/>
              <a:buNone/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buSzTx/>
              <a:buNone/>
              <a:defRPr sz="2400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We are trying to bring Blockchain to mainstream by using Chatbots as interface and use tickets as MVP product.</a:t>
            </a:r>
          </a:p>
          <a:p>
            <a:pPr>
              <a:buSzTx/>
              <a:buNone/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buSzTx/>
              <a:buNone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For long term, </a:t>
            </a:r>
          </a:p>
          <a:p>
            <a:pPr>
              <a:buSzTx/>
              <a:buNone/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buSzTx/>
              <a:buNone/>
              <a:defRPr sz="2400">
                <a:solidFill>
                  <a:srgbClr val="929292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We will promote tickets platform to Tokenization Assets As a Services and connect it with our payments gateway partner including Stellar and LINK.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72"/>
          <p:cNvSpPr txBox="1"/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768095">
              <a:defRPr sz="36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Business Requirement</a:t>
            </a:r>
          </a:p>
        </p:txBody>
      </p:sp>
      <p:sp>
        <p:nvSpPr>
          <p:cNvPr id="161" name="Shape 73"/>
          <p:cNvSpPr txBox="1"/>
          <p:nvPr>
            <p:ph type="body" idx="1"/>
          </p:nvPr>
        </p:nvSpPr>
        <p:spPr>
          <a:xfrm>
            <a:off x="415599" y="1536632"/>
            <a:ext cx="11360802" cy="4555202"/>
          </a:xfrm>
          <a:prstGeom prst="rect">
            <a:avLst/>
          </a:prstGeom>
        </p:spPr>
        <p:txBody>
          <a:bodyPr lIns="121899" tIns="121899" rIns="121899" bIns="121899"/>
          <a:lstStyle/>
          <a:p>
            <a:pPr>
              <a:buSzTx/>
              <a:buNone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For the system to be developed according to the clients demand.</a:t>
            </a:r>
            <a:br/>
            <a:r>
              <a:t>Details are below:</a:t>
            </a:r>
          </a:p>
          <a:p>
            <a:pPr>
              <a:buSzTx/>
              <a:buNone/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buSzTx/>
              <a:buNone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Target:</a:t>
            </a:r>
          </a:p>
          <a:p>
            <a:pPr marL="609584" indent="-457189">
              <a:buChar char="-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Users : 100,000 friends</a:t>
            </a:r>
          </a:p>
          <a:p>
            <a:pPr>
              <a:buSzTx/>
              <a:buNone/>
              <a:defRPr sz="2400"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buSzTx/>
              <a:buNone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API:</a:t>
            </a:r>
          </a:p>
          <a:p>
            <a:pPr marL="609584" indent="-457189">
              <a:buChar char="-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Messaging API</a:t>
            </a:r>
          </a:p>
          <a:p>
            <a:pPr marL="609584" indent="-457189">
              <a:buChar char="-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LINE pay API</a:t>
            </a:r>
          </a:p>
          <a:p>
            <a:pPr marL="609584" indent="-457189">
              <a:buChar char="-"/>
              <a:defRPr sz="2400">
                <a:latin typeface="Tahoma"/>
                <a:ea typeface="Tahoma"/>
                <a:cs typeface="Tahoma"/>
                <a:sym typeface="Tahoma"/>
              </a:defRPr>
            </a:pPr>
            <a:r>
              <a:t>LINK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78"/>
          <p:cNvSpPr txBox="1"/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768095">
              <a:defRPr sz="36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Wireframe</a:t>
            </a:r>
          </a:p>
        </p:txBody>
      </p:sp>
      <p:pic>
        <p:nvPicPr>
          <p:cNvPr id="164" name="catcat-chatbot-flow.png" descr="catcat-chatbot-fl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9340" y="0"/>
            <a:ext cx="473332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97"/>
          <p:cNvSpPr txBox="1"/>
          <p:nvPr>
            <p:ph type="title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/>
          <a:lstStyle>
            <a:lvl1pPr defTabSz="713231">
              <a:defRPr sz="3432"/>
            </a:lvl1pPr>
          </a:lstStyle>
          <a:p>
            <a:pPr/>
            <a:r>
              <a:t>Flow</a:t>
            </a:r>
          </a:p>
        </p:txBody>
      </p:sp>
      <p:pic>
        <p:nvPicPr>
          <p:cNvPr id="167" name="course-cover.png" descr="course-co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8110"/>
            <a:ext cx="12192000" cy="6621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7380" y="0"/>
            <a:ext cx="3858228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G_8799.PNG" descr="IMG_879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191" y="0"/>
            <a:ext cx="385762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"/>
          <p:cNvSpPr txBox="1"/>
          <p:nvPr/>
        </p:nvSpPr>
        <p:spPr>
          <a:xfrm>
            <a:off x="6032500" y="2786379"/>
            <a:ext cx="127000" cy="128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spcBef>
                <a:spcPts val="1200"/>
              </a:spcBef>
              <a:defRPr sz="1200">
                <a:latin typeface="Times"/>
                <a:ea typeface="Times"/>
                <a:cs typeface="Times"/>
                <a:sym typeface="Times"/>
              </a:defRPr>
            </a:pPr>
            <a:br/>
          </a:p>
          <a:p>
            <a:pPr defTabSz="457200">
              <a:lnSpc>
                <a:spcPts val="2800"/>
              </a:lnSpc>
              <a:spcBef>
                <a:spcPts val="1200"/>
              </a:spcBef>
              <a:defRPr sz="1200">
                <a:latin typeface="Times"/>
                <a:ea typeface="Times"/>
                <a:cs typeface="Times"/>
                <a:sym typeface="Times"/>
              </a:defRPr>
            </a:pPr>
            <a:b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3580" y="0"/>
            <a:ext cx="3858229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4616" y="-1"/>
            <a:ext cx="926756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MVP"/>
          <p:cNvSpPr txBox="1"/>
          <p:nvPr>
            <p:ph type="title" idx="4294967295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768095">
              <a:defRPr sz="36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MVP</a:t>
            </a:r>
          </a:p>
        </p:txBody>
      </p:sp>
      <p:sp>
        <p:nvSpPr>
          <p:cNvPr id="176" name="Working example…"/>
          <p:cNvSpPr txBox="1"/>
          <p:nvPr>
            <p:ph type="body" idx="4294967295"/>
          </p:nvPr>
        </p:nvSpPr>
        <p:spPr>
          <a:xfrm>
            <a:off x="415599" y="1536632"/>
            <a:ext cx="11360802" cy="4555202"/>
          </a:xfrm>
          <a:prstGeom prst="rect">
            <a:avLst/>
          </a:prstGeom>
        </p:spPr>
        <p:txBody>
          <a:bodyPr lIns="121899" tIns="121899" rIns="121899" bIns="121899"/>
          <a:lstStyle/>
          <a:p>
            <a:pPr>
              <a:spcBef>
                <a:spcPts val="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Working example</a:t>
            </a:r>
          </a:p>
          <a:p>
            <a:pPr>
              <a:spcBef>
                <a:spcPts val="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spcBef>
                <a:spcPts val="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We host an events</a:t>
            </a:r>
          </a:p>
          <a:p>
            <a:pPr>
              <a:spcBef>
                <a:spcPts val="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then use our chatbots</a:t>
            </a:r>
          </a:p>
          <a:p>
            <a:pPr>
              <a:spcBef>
                <a:spcPts val="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to provide tickets</a:t>
            </a:r>
          </a:p>
          <a:p>
            <a:pPr>
              <a:spcBef>
                <a:spcPts val="0"/>
              </a:spcBef>
              <a:buSzTx/>
              <a:buNone/>
              <a:defRPr sz="1800">
                <a:latin typeface="Tahoma"/>
                <a:ea typeface="Tahoma"/>
                <a:cs typeface="Tahoma"/>
                <a:sym typeface="Tahoma"/>
              </a:defRPr>
            </a:pPr>
            <a:r>
              <a:t>on Blockchain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xXRLPg2-pX1_nVONK5t8Bh3-lSbAqV8b0YLmGTqf6i54BIhjCyV3kHDKidQGKyrJww31VKzoDjJX-aof13xFKsU8Vz-eMfQGTaxeTzOSHk99s5ElhWB4Y4iTXgkgSFGfjPo34zP_uBQ.png" descr="xXRLPg2-pX1_nVONK5t8Bh3-lSbAqV8b0YLmGTqf6i54BIhjCyV3kHDKidQGKyrJww31VKzoDjJX-aof13xFKsU8Vz-eMfQGTaxeTzOSHk99s5ElhWB4Y4iTXgkgSFGfjPo34zP_uBQ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9124" y="1501612"/>
            <a:ext cx="7813752" cy="5064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he tickets on Stellar Blockchain via LINE Chatbots"/>
          <p:cNvSpPr txBox="1"/>
          <p:nvPr>
            <p:ph type="title" idx="4294967295"/>
          </p:nvPr>
        </p:nvSpPr>
        <p:spPr>
          <a:xfrm>
            <a:off x="415599" y="593366"/>
            <a:ext cx="11360802" cy="7636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768095">
              <a:defRPr sz="369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tickets on Stellar Blockchain via LINE Chatbots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